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Nunito"/>
      <p:regular r:id="rId23"/>
      <p:bold r:id="rId24"/>
      <p:italic r:id="rId25"/>
      <p:boldItalic r:id="rId26"/>
    </p:embeddedFont>
    <p:embeddedFont>
      <p:font typeface="Merriweather"/>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Italic.fntdata"/><Relationship Id="rId25" Type="http://schemas.openxmlformats.org/officeDocument/2006/relationships/font" Target="fonts/Nunito-italic.fntdata"/><Relationship Id="rId28" Type="http://schemas.openxmlformats.org/officeDocument/2006/relationships/font" Target="fonts/Merriweather-bold.fntdata"/><Relationship Id="rId27" Type="http://schemas.openxmlformats.org/officeDocument/2006/relationships/font" Target="fonts/Merriweather-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863a768e07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863a768e07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863a768e07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863a768e07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863a768e07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863a768e07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Hydrogen transition release electro magnetic radition with 0.7 nanosecond period and 21cm wavelength </a:t>
            </a:r>
            <a:endParaRPr/>
          </a:p>
          <a:p>
            <a:pPr indent="0" lvl="0" marL="0" rtl="0" algn="l">
              <a:spcBef>
                <a:spcPts val="0"/>
              </a:spcBef>
              <a:spcAft>
                <a:spcPts val="0"/>
              </a:spcAft>
              <a:buNone/>
            </a:pPr>
            <a:r>
              <a:rPr lang="en"/>
              <a:t>Period of pulsars are described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863a768e07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863a768e07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863a768e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863a768e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863a768e07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863a768e07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863a768e07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863a768e07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863a768e07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863a768e07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863a768e07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863a768e07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863a768e07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863a768e07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863a768e07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863a768e07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863a768e07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863a768e07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en.wikipedia.org/wiki/Extraterrestrial_life" TargetMode="Externa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Fermi Paradox </a:t>
            </a:r>
            <a:endParaRPr/>
          </a:p>
        </p:txBody>
      </p:sp>
      <p:sp>
        <p:nvSpPr>
          <p:cNvPr id="129" name="Google Shape;129;p13"/>
          <p:cNvSpPr txBox="1"/>
          <p:nvPr>
            <p:ph idx="1" type="subTitle"/>
          </p:nvPr>
        </p:nvSpPr>
        <p:spPr>
          <a:xfrm>
            <a:off x="1429200" y="310967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a variety of </a:t>
            </a:r>
            <a:r>
              <a:rPr lang="en"/>
              <a:t>tangential</a:t>
            </a:r>
            <a:r>
              <a:rPr lang="en"/>
              <a:t> topics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Pollution: A prison </a:t>
            </a:r>
            <a:endParaRPr/>
          </a:p>
        </p:txBody>
      </p:sp>
      <p:sp>
        <p:nvSpPr>
          <p:cNvPr id="192" name="Google Shape;192;p22"/>
          <p:cNvSpPr txBox="1"/>
          <p:nvPr>
            <p:ph idx="1" type="body"/>
          </p:nvPr>
        </p:nvSpPr>
        <p:spPr>
          <a:xfrm>
            <a:off x="819150" y="1990725"/>
            <a:ext cx="3753000" cy="2448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Roboto"/>
              <a:buChar char="●"/>
            </a:pPr>
            <a:r>
              <a:rPr lang="en" sz="1500">
                <a:solidFill>
                  <a:srgbClr val="4D5156"/>
                </a:solidFill>
                <a:highlight>
                  <a:srgbClr val="FFFFFF"/>
                </a:highlight>
                <a:latin typeface="Roboto"/>
                <a:ea typeface="Roboto"/>
                <a:cs typeface="Roboto"/>
                <a:sym typeface="Roboto"/>
              </a:rPr>
              <a:t>More than 500000 pieces of debris, or “</a:t>
            </a:r>
            <a:r>
              <a:rPr b="1" lang="en" sz="1500">
                <a:solidFill>
                  <a:srgbClr val="5F6368"/>
                </a:solidFill>
                <a:highlight>
                  <a:srgbClr val="FFFFFF"/>
                </a:highlight>
                <a:latin typeface="Roboto"/>
                <a:ea typeface="Roboto"/>
                <a:cs typeface="Roboto"/>
                <a:sym typeface="Roboto"/>
              </a:rPr>
              <a:t>space</a:t>
            </a:r>
            <a:r>
              <a:rPr lang="en" sz="1500">
                <a:solidFill>
                  <a:srgbClr val="4D5156"/>
                </a:solidFill>
                <a:highlight>
                  <a:srgbClr val="FFFFFF"/>
                </a:highlight>
                <a:latin typeface="Roboto"/>
                <a:ea typeface="Roboto"/>
                <a:cs typeface="Roboto"/>
                <a:sym typeface="Roboto"/>
              </a:rPr>
              <a:t> junk</a:t>
            </a:r>
            <a:endParaRPr sz="1500">
              <a:solidFill>
                <a:srgbClr val="4D5156"/>
              </a:solidFill>
              <a:highlight>
                <a:srgbClr val="FFFFFF"/>
              </a:highlight>
              <a:latin typeface="Roboto"/>
              <a:ea typeface="Roboto"/>
              <a:cs typeface="Roboto"/>
              <a:sym typeface="Roboto"/>
            </a:endParaRPr>
          </a:p>
          <a:p>
            <a:pPr indent="-323850" lvl="0" marL="457200" rtl="0" algn="l">
              <a:spcBef>
                <a:spcPts val="0"/>
              </a:spcBef>
              <a:spcAft>
                <a:spcPts val="0"/>
              </a:spcAft>
              <a:buClr>
                <a:srgbClr val="4D5156"/>
              </a:buClr>
              <a:buSzPts val="1500"/>
              <a:buFont typeface="Roboto"/>
              <a:buChar char="●"/>
            </a:pPr>
            <a:r>
              <a:rPr lang="en" sz="1500">
                <a:solidFill>
                  <a:srgbClr val="4D5156"/>
                </a:solidFill>
                <a:highlight>
                  <a:srgbClr val="FFFFFF"/>
                </a:highlight>
                <a:latin typeface="Roboto"/>
                <a:ea typeface="Roboto"/>
                <a:cs typeface="Roboto"/>
                <a:sym typeface="Roboto"/>
              </a:rPr>
              <a:t>Can cause cascading effect</a:t>
            </a:r>
            <a:endParaRPr sz="1500">
              <a:solidFill>
                <a:srgbClr val="4D5156"/>
              </a:solidFill>
              <a:highlight>
                <a:srgbClr val="FFFFFF"/>
              </a:highlight>
              <a:latin typeface="Roboto"/>
              <a:ea typeface="Roboto"/>
              <a:cs typeface="Roboto"/>
              <a:sym typeface="Roboto"/>
            </a:endParaRPr>
          </a:p>
        </p:txBody>
      </p:sp>
      <p:pic>
        <p:nvPicPr>
          <p:cNvPr id="193" name="Google Shape;193;p22"/>
          <p:cNvPicPr preferRelativeResize="0"/>
          <p:nvPr/>
        </p:nvPicPr>
        <p:blipFill>
          <a:blip r:embed="rId3">
            <a:alphaModFix/>
          </a:blip>
          <a:stretch>
            <a:fillRect/>
          </a:stretch>
        </p:blipFill>
        <p:spPr>
          <a:xfrm>
            <a:off x="4648546" y="1438950"/>
            <a:ext cx="4166424" cy="33331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Explanations </a:t>
            </a:r>
            <a:endParaRPr/>
          </a:p>
        </p:txBody>
      </p:sp>
      <p:sp>
        <p:nvSpPr>
          <p:cNvPr id="199" name="Google Shape;199;p2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They are too different </a:t>
            </a:r>
            <a:endParaRPr sz="2000"/>
          </a:p>
          <a:p>
            <a:pPr indent="-355600" lvl="0" marL="457200" rtl="0" algn="l">
              <a:spcBef>
                <a:spcPts val="0"/>
              </a:spcBef>
              <a:spcAft>
                <a:spcPts val="0"/>
              </a:spcAft>
              <a:buSzPts val="2000"/>
              <a:buChar char="●"/>
            </a:pPr>
            <a:r>
              <a:rPr lang="en" sz="2000"/>
              <a:t>Everybody is hiding in fear </a:t>
            </a:r>
            <a:endParaRPr sz="2000"/>
          </a:p>
          <a:p>
            <a:pPr indent="-355600" lvl="0" marL="457200" rtl="0" algn="l">
              <a:spcBef>
                <a:spcPts val="0"/>
              </a:spcBef>
              <a:spcAft>
                <a:spcPts val="0"/>
              </a:spcAft>
              <a:buSzPts val="2000"/>
              <a:buChar char="●"/>
            </a:pPr>
            <a:r>
              <a:rPr lang="en" sz="2000"/>
              <a:t>Interstellar travel is too hard</a:t>
            </a:r>
            <a:endParaRPr sz="2000"/>
          </a:p>
          <a:p>
            <a:pPr indent="-355600" lvl="0" marL="457200" rtl="0" algn="l">
              <a:spcBef>
                <a:spcPts val="0"/>
              </a:spcBef>
              <a:spcAft>
                <a:spcPts val="0"/>
              </a:spcAft>
              <a:buSzPts val="2000"/>
              <a:buChar char="●"/>
            </a:pPr>
            <a:r>
              <a:rPr lang="en" sz="2000"/>
              <a:t>No need to explore </a:t>
            </a:r>
            <a:endParaRPr sz="2000"/>
          </a:p>
          <a:p>
            <a:pPr indent="0" lvl="0" marL="0" rtl="0" algn="l">
              <a:spcBef>
                <a:spcPts val="1600"/>
              </a:spcBef>
              <a:spcAft>
                <a:spcPts val="1600"/>
              </a:spcAft>
              <a:buNone/>
            </a:pPr>
            <a:r>
              <a:rPr lang="en"/>
              <a:t> </a:t>
            </a:r>
            <a:endParaRPr/>
          </a:p>
        </p:txBody>
      </p:sp>
      <p:pic>
        <p:nvPicPr>
          <p:cNvPr id="200" name="Google Shape;200;p23"/>
          <p:cNvPicPr preferRelativeResize="0"/>
          <p:nvPr/>
        </p:nvPicPr>
        <p:blipFill>
          <a:blip r:embed="rId3">
            <a:alphaModFix/>
          </a:blip>
          <a:stretch>
            <a:fillRect/>
          </a:stretch>
        </p:blipFill>
        <p:spPr>
          <a:xfrm>
            <a:off x="5194550" y="1800200"/>
            <a:ext cx="3521375" cy="2242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too different</a:t>
            </a:r>
            <a:endParaRPr/>
          </a:p>
        </p:txBody>
      </p:sp>
      <p:sp>
        <p:nvSpPr>
          <p:cNvPr id="206" name="Google Shape;206;p24"/>
          <p:cNvSpPr txBox="1"/>
          <p:nvPr>
            <p:ph idx="1" type="body"/>
          </p:nvPr>
        </p:nvSpPr>
        <p:spPr>
          <a:xfrm>
            <a:off x="237450" y="1893688"/>
            <a:ext cx="4472400" cy="2448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Launched</a:t>
            </a:r>
            <a:r>
              <a:rPr lang="en" sz="1500"/>
              <a:t> in 1977 </a:t>
            </a:r>
            <a:endParaRPr sz="1500"/>
          </a:p>
          <a:p>
            <a:pPr indent="-323850" lvl="0" marL="457200" rtl="0" algn="l">
              <a:spcBef>
                <a:spcPts val="0"/>
              </a:spcBef>
              <a:spcAft>
                <a:spcPts val="0"/>
              </a:spcAft>
              <a:buSzPts val="1500"/>
              <a:buChar char="●"/>
            </a:pPr>
            <a:r>
              <a:rPr lang="en" sz="1500"/>
              <a:t>It is a whooping 22.2 billion km’s away - the furthest man made object. Or just 0.002346 light years away. </a:t>
            </a:r>
            <a:endParaRPr sz="1500"/>
          </a:p>
          <a:p>
            <a:pPr indent="-323850" lvl="0" marL="457200" rtl="0" algn="l">
              <a:spcBef>
                <a:spcPts val="0"/>
              </a:spcBef>
              <a:spcAft>
                <a:spcPts val="0"/>
              </a:spcAft>
              <a:buSzPts val="1500"/>
              <a:buChar char="●"/>
            </a:pPr>
            <a:r>
              <a:rPr lang="en" sz="1500"/>
              <a:t>Only took 43 years traveling at a slow pace of </a:t>
            </a:r>
            <a:r>
              <a:rPr lang="en" sz="1500">
                <a:solidFill>
                  <a:srgbClr val="222222"/>
                </a:solidFill>
                <a:highlight>
                  <a:srgbClr val="FFFFFF"/>
                </a:highlight>
              </a:rPr>
              <a:t>35,000 mph,</a:t>
            </a:r>
            <a:endParaRPr sz="1500"/>
          </a:p>
          <a:p>
            <a:pPr indent="-323850" lvl="0" marL="457200" rtl="0" algn="l">
              <a:spcBef>
                <a:spcPts val="0"/>
              </a:spcBef>
              <a:spcAft>
                <a:spcPts val="0"/>
              </a:spcAft>
              <a:buSzPts val="1500"/>
              <a:buChar char="●"/>
            </a:pPr>
            <a:r>
              <a:rPr lang="en" sz="1500"/>
              <a:t>Still in communication!</a:t>
            </a:r>
            <a:endParaRPr sz="1500"/>
          </a:p>
          <a:p>
            <a:pPr indent="0" lvl="0" marL="0" rtl="0" algn="l">
              <a:spcBef>
                <a:spcPts val="1600"/>
              </a:spcBef>
              <a:spcAft>
                <a:spcPts val="1600"/>
              </a:spcAft>
              <a:buNone/>
            </a:pPr>
            <a:r>
              <a:t/>
            </a:r>
            <a:endParaRPr/>
          </a:p>
        </p:txBody>
      </p:sp>
      <p:pic>
        <p:nvPicPr>
          <p:cNvPr id="207" name="Google Shape;207;p24"/>
          <p:cNvPicPr preferRelativeResize="0"/>
          <p:nvPr/>
        </p:nvPicPr>
        <p:blipFill>
          <a:blip r:embed="rId3">
            <a:alphaModFix/>
          </a:blip>
          <a:stretch>
            <a:fillRect/>
          </a:stretch>
        </p:blipFill>
        <p:spPr>
          <a:xfrm>
            <a:off x="5125750" y="1352125"/>
            <a:ext cx="3589650" cy="3531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Pale Blue Dot</a:t>
            </a:r>
            <a:endParaRPr/>
          </a:p>
        </p:txBody>
      </p:sp>
      <p:sp>
        <p:nvSpPr>
          <p:cNvPr id="213" name="Google Shape;213;p25"/>
          <p:cNvSpPr txBox="1"/>
          <p:nvPr>
            <p:ph idx="1" type="body"/>
          </p:nvPr>
        </p:nvSpPr>
        <p:spPr>
          <a:xfrm>
            <a:off x="819150" y="1990725"/>
            <a:ext cx="41994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50">
                <a:solidFill>
                  <a:srgbClr val="181818"/>
                </a:solidFill>
                <a:highlight>
                  <a:srgbClr val="FFFFFF"/>
                </a:highlight>
                <a:latin typeface="Merriweather"/>
                <a:ea typeface="Merriweather"/>
                <a:cs typeface="Merriweather"/>
                <a:sym typeface="Merriweather"/>
              </a:rPr>
              <a:t>“Look again at that dot. That's here. That's home. That's us. On it everyone you love, everyone you know, everyone you ever heard of, every human being who ever was, lived out their lives. The aggregate of our joy and suffering, thousands of confident religions, ideologies, and economic doctrines, every hunter and forager, every hero and coward, every creator and destroyer of civilization, every king and peasant, every young couple in love, every mother and father, hopeful child, inventor and explorer, every teacher of morals, every corrupt politician, every "superstar," every "supreme leader," every saint and sinner in the history of our species lived there-on a mote of dust suspended in a sunbeam.</a:t>
            </a:r>
            <a:endParaRPr/>
          </a:p>
        </p:txBody>
      </p:sp>
      <p:pic>
        <p:nvPicPr>
          <p:cNvPr id="214" name="Google Shape;214;p25"/>
          <p:cNvPicPr preferRelativeResize="0"/>
          <p:nvPr/>
        </p:nvPicPr>
        <p:blipFill>
          <a:blip r:embed="rId3">
            <a:alphaModFix/>
          </a:blip>
          <a:stretch>
            <a:fillRect/>
          </a:stretch>
        </p:blipFill>
        <p:spPr>
          <a:xfrm>
            <a:off x="5339549" y="597025"/>
            <a:ext cx="3092475" cy="4194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311700" y="1695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5200"/>
              <a:t>Fermi Paradox </a:t>
            </a:r>
            <a:endParaRPr sz="5200"/>
          </a:p>
          <a:p>
            <a:pPr indent="0" lvl="0" marL="0" rtl="0" algn="l">
              <a:spcBef>
                <a:spcPts val="0"/>
              </a:spcBef>
              <a:spcAft>
                <a:spcPts val="0"/>
              </a:spcAft>
              <a:buNone/>
            </a:pPr>
            <a:r>
              <a:t/>
            </a:r>
            <a:endParaRPr/>
          </a:p>
        </p:txBody>
      </p:sp>
      <p:sp>
        <p:nvSpPr>
          <p:cNvPr id="135" name="Google Shape;135;p1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solidFill>
                  <a:srgbClr val="202122"/>
                </a:solidFill>
                <a:highlight>
                  <a:srgbClr val="FFFFFF"/>
                </a:highlight>
              </a:rPr>
              <a:t>is the apparent contradiction between the lack of evidence for </a:t>
            </a:r>
            <a:r>
              <a:rPr lang="en" sz="2000">
                <a:solidFill>
                  <a:srgbClr val="0B0080"/>
                </a:solidFill>
                <a:highlight>
                  <a:srgbClr val="FFFFFF"/>
                </a:highlight>
                <a:uFill>
                  <a:noFill/>
                </a:uFill>
                <a:hlinkClick r:id="rId3">
                  <a:extLst>
                    <a:ext uri="{A12FA001-AC4F-418D-AE19-62706E023703}">
                      <ahyp:hlinkClr val="tx"/>
                    </a:ext>
                  </a:extLst>
                </a:hlinkClick>
              </a:rPr>
              <a:t>extraterrestrial</a:t>
            </a:r>
            <a:r>
              <a:rPr lang="en" sz="2000">
                <a:solidFill>
                  <a:srgbClr val="202122"/>
                </a:solidFill>
                <a:highlight>
                  <a:srgbClr val="FFFFFF"/>
                </a:highlight>
              </a:rPr>
              <a:t> civilizations and various high estimates for their </a:t>
            </a:r>
            <a:r>
              <a:rPr lang="en" sz="2000">
                <a:solidFill>
                  <a:srgbClr val="202122"/>
                </a:solidFill>
                <a:highlight>
                  <a:srgbClr val="FFFFFF"/>
                </a:highlight>
              </a:rPr>
              <a:t>occurrence</a:t>
            </a:r>
            <a:endParaRPr sz="2000"/>
          </a:p>
          <a:p>
            <a:pPr indent="-355600" lvl="0" marL="457200" rtl="0" algn="l">
              <a:spcBef>
                <a:spcPts val="0"/>
              </a:spcBef>
              <a:spcAft>
                <a:spcPts val="0"/>
              </a:spcAft>
              <a:buSzPts val="2000"/>
              <a:buChar char="●"/>
            </a:pPr>
            <a:r>
              <a:rPr lang="en" sz="2000"/>
              <a:t>Where are the smart aliens?</a:t>
            </a:r>
            <a:endParaRPr sz="2000"/>
          </a:p>
        </p:txBody>
      </p:sp>
      <p:pic>
        <p:nvPicPr>
          <p:cNvPr id="136" name="Google Shape;136;p14"/>
          <p:cNvPicPr preferRelativeResize="0"/>
          <p:nvPr/>
        </p:nvPicPr>
        <p:blipFill rotWithShape="1">
          <a:blip r:embed="rId4">
            <a:alphaModFix/>
          </a:blip>
          <a:srcRect b="0" l="-128885" r="0" t="-128885"/>
          <a:stretch/>
        </p:blipFill>
        <p:spPr>
          <a:xfrm>
            <a:off x="762000" y="423863"/>
            <a:ext cx="7620000" cy="42957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High </a:t>
            </a:r>
            <a:r>
              <a:rPr lang="en"/>
              <a:t>Probability</a:t>
            </a:r>
            <a:r>
              <a:rPr lang="en"/>
              <a:t> of Alien Life </a:t>
            </a:r>
            <a:endParaRPr/>
          </a:p>
        </p:txBody>
      </p:sp>
      <p:sp>
        <p:nvSpPr>
          <p:cNvPr id="142" name="Google Shape;142;p15"/>
          <p:cNvSpPr txBox="1"/>
          <p:nvPr>
            <p:ph idx="1" type="body"/>
          </p:nvPr>
        </p:nvSpPr>
        <p:spPr>
          <a:xfrm>
            <a:off x="819150" y="1715200"/>
            <a:ext cx="7505700" cy="24480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Clr>
                <a:srgbClr val="222222"/>
              </a:buClr>
              <a:buSzPts val="2500"/>
              <a:buFont typeface="Roboto"/>
              <a:buChar char="●"/>
            </a:pPr>
            <a:r>
              <a:rPr lang="en" sz="2500">
                <a:solidFill>
                  <a:srgbClr val="222222"/>
                </a:solidFill>
                <a:highlight>
                  <a:srgbClr val="FFFFFF"/>
                </a:highlight>
                <a:latin typeface="Roboto"/>
                <a:ea typeface="Roboto"/>
                <a:cs typeface="Roboto"/>
                <a:sym typeface="Roboto"/>
              </a:rPr>
              <a:t>100–400 billion planets in our Milky Way</a:t>
            </a:r>
            <a:endParaRPr sz="2500">
              <a:solidFill>
                <a:srgbClr val="222222"/>
              </a:solidFill>
              <a:highlight>
                <a:srgbClr val="FFFFFF"/>
              </a:highlight>
              <a:latin typeface="Roboto"/>
              <a:ea typeface="Roboto"/>
              <a:cs typeface="Roboto"/>
              <a:sym typeface="Roboto"/>
            </a:endParaRPr>
          </a:p>
          <a:p>
            <a:pPr indent="-387350" lvl="0" marL="457200" rtl="0" algn="l">
              <a:spcBef>
                <a:spcPts val="0"/>
              </a:spcBef>
              <a:spcAft>
                <a:spcPts val="0"/>
              </a:spcAft>
              <a:buClr>
                <a:srgbClr val="222222"/>
              </a:buClr>
              <a:buSzPts val="2500"/>
              <a:buFont typeface="Roboto"/>
              <a:buChar char="●"/>
            </a:pPr>
            <a:r>
              <a:rPr lang="en" sz="2500">
                <a:solidFill>
                  <a:srgbClr val="222222"/>
                </a:solidFill>
                <a:highlight>
                  <a:srgbClr val="FFFFFF"/>
                </a:highlight>
                <a:latin typeface="Roboto"/>
                <a:ea typeface="Roboto"/>
                <a:cs typeface="Roboto"/>
                <a:sym typeface="Roboto"/>
              </a:rPr>
              <a:t>2 trillion galaxies in the observable universe </a:t>
            </a:r>
            <a:endParaRPr sz="2500">
              <a:solidFill>
                <a:srgbClr val="222222"/>
              </a:solidFill>
              <a:highlight>
                <a:srgbClr val="FFFFFF"/>
              </a:highlight>
              <a:latin typeface="Roboto"/>
              <a:ea typeface="Roboto"/>
              <a:cs typeface="Roboto"/>
              <a:sym typeface="Roboto"/>
            </a:endParaRPr>
          </a:p>
          <a:p>
            <a:pPr indent="0" lvl="0" marL="457200" marR="152400" rtl="0" algn="l">
              <a:spcBef>
                <a:spcPts val="1600"/>
              </a:spcBef>
              <a:spcAft>
                <a:spcPts val="0"/>
              </a:spcAft>
              <a:buNone/>
            </a:pPr>
            <a:r>
              <a:t/>
            </a:r>
            <a:endParaRPr sz="2500">
              <a:solidFill>
                <a:srgbClr val="222222"/>
              </a:solidFill>
              <a:highlight>
                <a:srgbClr val="FFFFFF"/>
              </a:highlight>
              <a:latin typeface="Roboto"/>
              <a:ea typeface="Roboto"/>
              <a:cs typeface="Roboto"/>
              <a:sym typeface="Roboto"/>
            </a:endParaRPr>
          </a:p>
        </p:txBody>
      </p:sp>
      <p:pic>
        <p:nvPicPr>
          <p:cNvPr id="143" name="Google Shape;143;p15"/>
          <p:cNvPicPr preferRelativeResize="0"/>
          <p:nvPr/>
        </p:nvPicPr>
        <p:blipFill rotWithShape="1">
          <a:blip r:embed="rId3">
            <a:alphaModFix/>
          </a:blip>
          <a:srcRect b="-26014" l="-26030" r="-26014" t="-26030"/>
          <a:stretch/>
        </p:blipFill>
        <p:spPr>
          <a:xfrm>
            <a:off x="-964425" y="2305805"/>
            <a:ext cx="9144000" cy="3006090"/>
          </a:xfrm>
          <a:prstGeom prst="rect">
            <a:avLst/>
          </a:prstGeom>
          <a:noFill/>
          <a:ln>
            <a:noFill/>
          </a:ln>
        </p:spPr>
      </p:pic>
      <p:pic>
        <p:nvPicPr>
          <p:cNvPr id="144" name="Google Shape;144;p15"/>
          <p:cNvPicPr preferRelativeResize="0"/>
          <p:nvPr/>
        </p:nvPicPr>
        <p:blipFill>
          <a:blip r:embed="rId4">
            <a:alphaModFix/>
          </a:blip>
          <a:stretch>
            <a:fillRect/>
          </a:stretch>
        </p:blipFill>
        <p:spPr>
          <a:xfrm>
            <a:off x="6577350" y="2804850"/>
            <a:ext cx="2007999" cy="20079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a:t>
            </a:r>
            <a:r>
              <a:rPr lang="en"/>
              <a:t>Possibilities</a:t>
            </a:r>
            <a:r>
              <a:rPr lang="en"/>
              <a:t> </a:t>
            </a:r>
            <a:endParaRPr/>
          </a:p>
        </p:txBody>
      </p:sp>
      <p:sp>
        <p:nvSpPr>
          <p:cNvPr id="150" name="Google Shape;150;p1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en" sz="2500"/>
              <a:t>We are the first</a:t>
            </a:r>
            <a:endParaRPr sz="2500"/>
          </a:p>
          <a:p>
            <a:pPr indent="-387350" lvl="0" marL="457200" rtl="0" algn="l">
              <a:spcBef>
                <a:spcPts val="0"/>
              </a:spcBef>
              <a:spcAft>
                <a:spcPts val="0"/>
              </a:spcAft>
              <a:buSzPts val="2500"/>
              <a:buChar char="●"/>
            </a:pPr>
            <a:r>
              <a:rPr lang="en" sz="2500"/>
              <a:t>We are rare</a:t>
            </a:r>
            <a:endParaRPr sz="2500"/>
          </a:p>
          <a:p>
            <a:pPr indent="-387350" lvl="0" marL="457200" rtl="0" algn="l">
              <a:spcBef>
                <a:spcPts val="0"/>
              </a:spcBef>
              <a:spcAft>
                <a:spcPts val="0"/>
              </a:spcAft>
              <a:buSzPts val="2500"/>
              <a:buChar char="●"/>
            </a:pPr>
            <a:r>
              <a:rPr lang="en" sz="2500"/>
              <a:t>We are fucked </a:t>
            </a:r>
            <a:endParaRPr sz="2500"/>
          </a:p>
        </p:txBody>
      </p:sp>
      <p:pic>
        <p:nvPicPr>
          <p:cNvPr id="151" name="Google Shape;151;p16"/>
          <p:cNvPicPr preferRelativeResize="0"/>
          <p:nvPr/>
        </p:nvPicPr>
        <p:blipFill rotWithShape="1">
          <a:blip r:embed="rId3">
            <a:alphaModFix/>
          </a:blip>
          <a:srcRect b="13704" l="32368" r="34585" t="18453"/>
          <a:stretch/>
        </p:blipFill>
        <p:spPr>
          <a:xfrm>
            <a:off x="5431924" y="949100"/>
            <a:ext cx="2663600" cy="34896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first</a:t>
            </a:r>
            <a:endParaRPr/>
          </a:p>
        </p:txBody>
      </p:sp>
      <p:sp>
        <p:nvSpPr>
          <p:cNvPr id="157" name="Google Shape;157;p17"/>
          <p:cNvSpPr txBox="1"/>
          <p:nvPr>
            <p:ph idx="1" type="body"/>
          </p:nvPr>
        </p:nvSpPr>
        <p:spPr>
          <a:xfrm>
            <a:off x="819150" y="1990725"/>
            <a:ext cx="5684400" cy="24480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en" sz="2500"/>
              <a:t>The universe has only existed for 13 billion years </a:t>
            </a:r>
            <a:endParaRPr sz="2500"/>
          </a:p>
          <a:p>
            <a:pPr indent="-387350" lvl="0" marL="457200" rtl="0" algn="l">
              <a:spcBef>
                <a:spcPts val="0"/>
              </a:spcBef>
              <a:spcAft>
                <a:spcPts val="0"/>
              </a:spcAft>
              <a:buSzPts val="2500"/>
              <a:buChar char="●"/>
            </a:pPr>
            <a:r>
              <a:rPr lang="en" sz="2500"/>
              <a:t>First life was 3.5 billion years ago</a:t>
            </a:r>
            <a:endParaRPr sz="2500"/>
          </a:p>
          <a:p>
            <a:pPr indent="-387350" lvl="0" marL="457200" rtl="0" algn="l">
              <a:spcBef>
                <a:spcPts val="0"/>
              </a:spcBef>
              <a:spcAft>
                <a:spcPts val="0"/>
              </a:spcAft>
              <a:buSzPts val="2500"/>
              <a:buChar char="●"/>
            </a:pPr>
            <a:r>
              <a:rPr lang="en" sz="2500"/>
              <a:t>First few billion years was spent making carbon </a:t>
            </a:r>
            <a:endParaRPr sz="2500"/>
          </a:p>
          <a:p>
            <a:pPr indent="-387350" lvl="0" marL="457200" rtl="0" algn="l">
              <a:spcBef>
                <a:spcPts val="0"/>
              </a:spcBef>
              <a:spcAft>
                <a:spcPts val="0"/>
              </a:spcAft>
              <a:buSzPts val="2500"/>
              <a:buChar char="●"/>
            </a:pPr>
            <a:r>
              <a:rPr lang="en" sz="2500"/>
              <a:t>Many more stars are on they way </a:t>
            </a:r>
            <a:endParaRPr sz="2500"/>
          </a:p>
        </p:txBody>
      </p:sp>
      <p:pic>
        <p:nvPicPr>
          <p:cNvPr id="158" name="Google Shape;158;p17"/>
          <p:cNvPicPr preferRelativeResize="0"/>
          <p:nvPr/>
        </p:nvPicPr>
        <p:blipFill>
          <a:blip r:embed="rId3">
            <a:alphaModFix/>
          </a:blip>
          <a:stretch>
            <a:fillRect/>
          </a:stretch>
        </p:blipFill>
        <p:spPr>
          <a:xfrm>
            <a:off x="6503550" y="1631125"/>
            <a:ext cx="2335650" cy="29300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Rare </a:t>
            </a:r>
            <a:endParaRPr/>
          </a:p>
        </p:txBody>
      </p:sp>
      <p:sp>
        <p:nvSpPr>
          <p:cNvPr id="164" name="Google Shape;164;p18"/>
          <p:cNvSpPr txBox="1"/>
          <p:nvPr>
            <p:ph idx="1" type="body"/>
          </p:nvPr>
        </p:nvSpPr>
        <p:spPr>
          <a:xfrm>
            <a:off x="819150" y="1505800"/>
            <a:ext cx="7505700" cy="2448000"/>
          </a:xfrm>
          <a:prstGeom prst="rect">
            <a:avLst/>
          </a:prstGeom>
        </p:spPr>
        <p:txBody>
          <a:bodyPr anchorCtr="0" anchor="t" bIns="91425" lIns="91425" spcFirstLastPara="1" rIns="91425" wrap="square" tIns="91425">
            <a:noAutofit/>
          </a:bodyPr>
          <a:lstStyle/>
          <a:p>
            <a:pPr indent="-323850" lvl="0" marL="457200" rtl="0" algn="l">
              <a:spcBef>
                <a:spcPts val="1200"/>
              </a:spcBef>
              <a:spcAft>
                <a:spcPts val="0"/>
              </a:spcAft>
              <a:buSzPts val="1500"/>
              <a:buChar char="●"/>
            </a:pPr>
            <a:r>
              <a:rPr lang="en" sz="1500"/>
              <a:t>The barrier is behind us and we passed it</a:t>
            </a:r>
            <a:endParaRPr sz="1500"/>
          </a:p>
          <a:p>
            <a:pPr indent="-323850" lvl="0" marL="457200" rtl="0" algn="l">
              <a:spcBef>
                <a:spcPts val="0"/>
              </a:spcBef>
              <a:spcAft>
                <a:spcPts val="0"/>
              </a:spcAft>
              <a:buSzPts val="1500"/>
              <a:buChar char="●"/>
            </a:pPr>
            <a:r>
              <a:rPr lang="en" sz="1500"/>
              <a:t>The jump to life</a:t>
            </a:r>
            <a:endParaRPr sz="1500"/>
          </a:p>
          <a:p>
            <a:pPr indent="-323850" lvl="0" marL="457200" rtl="0" algn="l">
              <a:spcBef>
                <a:spcPts val="0"/>
              </a:spcBef>
              <a:spcAft>
                <a:spcPts val="0"/>
              </a:spcAft>
              <a:buSzPts val="1500"/>
              <a:buChar char="●"/>
            </a:pPr>
            <a:r>
              <a:rPr lang="en" sz="1500"/>
              <a:t>Habitable planets are rarer than we think</a:t>
            </a:r>
            <a:endParaRPr sz="1500"/>
          </a:p>
          <a:p>
            <a:pPr indent="-323850" lvl="0" marL="457200" rtl="0" algn="l">
              <a:spcBef>
                <a:spcPts val="0"/>
              </a:spcBef>
              <a:spcAft>
                <a:spcPts val="0"/>
              </a:spcAft>
              <a:buSzPts val="1500"/>
              <a:buChar char="●"/>
            </a:pPr>
            <a:r>
              <a:rPr lang="en" sz="1500"/>
              <a:t>The jump to multicellular organisms </a:t>
            </a:r>
            <a:endParaRPr sz="1500"/>
          </a:p>
          <a:p>
            <a:pPr indent="-323850" lvl="1" marL="914400" rtl="0" algn="l">
              <a:spcBef>
                <a:spcPts val="0"/>
              </a:spcBef>
              <a:spcAft>
                <a:spcPts val="0"/>
              </a:spcAft>
              <a:buSzPts val="1500"/>
              <a:buChar char="○"/>
            </a:pPr>
            <a:r>
              <a:rPr lang="en" sz="1500"/>
              <a:t>Mitochondria</a:t>
            </a:r>
            <a:r>
              <a:rPr lang="en" sz="1500"/>
              <a:t> is alien in origin, cooperation may have been very unlikely </a:t>
            </a:r>
            <a:endParaRPr sz="1500"/>
          </a:p>
          <a:p>
            <a:pPr indent="-323850" lvl="0" marL="457200" rtl="0" algn="l">
              <a:spcBef>
                <a:spcPts val="0"/>
              </a:spcBef>
              <a:spcAft>
                <a:spcPts val="0"/>
              </a:spcAft>
              <a:buSzPts val="1500"/>
              <a:buChar char="●"/>
            </a:pPr>
            <a:r>
              <a:rPr lang="en" sz="1500"/>
              <a:t>making the jump to intelligence/civilization</a:t>
            </a:r>
            <a:endParaRPr sz="1500"/>
          </a:p>
          <a:p>
            <a:pPr indent="-323850" lvl="1" marL="914400" rtl="0" algn="l">
              <a:spcBef>
                <a:spcPts val="0"/>
              </a:spcBef>
              <a:spcAft>
                <a:spcPts val="0"/>
              </a:spcAft>
              <a:buSzPts val="1500"/>
              <a:buChar char="○"/>
            </a:pPr>
            <a:r>
              <a:rPr lang="en" sz="1500"/>
              <a:t>Homo erectus existed for over a million years</a:t>
            </a:r>
            <a:endParaRPr sz="1500"/>
          </a:p>
          <a:p>
            <a:pPr indent="-323850" lvl="1" marL="914400" rtl="0" algn="l">
              <a:spcBef>
                <a:spcPts val="0"/>
              </a:spcBef>
              <a:spcAft>
                <a:spcPts val="0"/>
              </a:spcAft>
              <a:buSzPts val="1500"/>
              <a:buChar char="○"/>
            </a:pPr>
            <a:r>
              <a:rPr lang="en" sz="1500"/>
              <a:t>We only came around 200,00 years ago</a:t>
            </a:r>
            <a:endParaRPr sz="1500"/>
          </a:p>
          <a:p>
            <a:pPr indent="-323850" lvl="2" marL="1371600" rtl="0" algn="l">
              <a:spcBef>
                <a:spcPts val="0"/>
              </a:spcBef>
              <a:spcAft>
                <a:spcPts val="0"/>
              </a:spcAft>
              <a:buSzPts val="1500"/>
              <a:buChar char="■"/>
            </a:pPr>
            <a:r>
              <a:rPr lang="en" sz="1500"/>
              <a:t>We only really started </a:t>
            </a:r>
            <a:r>
              <a:rPr lang="en" sz="1500"/>
              <a:t>meaningful</a:t>
            </a:r>
            <a:r>
              <a:rPr lang="en" sz="1500"/>
              <a:t> </a:t>
            </a:r>
            <a:r>
              <a:rPr lang="en" sz="1500"/>
              <a:t>technology</a:t>
            </a:r>
            <a:r>
              <a:rPr lang="en" sz="1500"/>
              <a:t> in the past few thousand years</a:t>
            </a:r>
            <a:endParaRPr sz="1500"/>
          </a:p>
          <a:p>
            <a:pPr indent="-323850" lvl="2" marL="1371600" rtl="0" algn="l">
              <a:spcBef>
                <a:spcPts val="0"/>
              </a:spcBef>
              <a:spcAft>
                <a:spcPts val="0"/>
              </a:spcAft>
              <a:buSzPts val="1500"/>
              <a:buChar char="■"/>
            </a:pPr>
            <a:r>
              <a:rPr lang="en" sz="1500"/>
              <a:t>Is maxing iq points really a viable build? </a:t>
            </a:r>
            <a:endParaRPr sz="1500"/>
          </a:p>
          <a:p>
            <a:pPr indent="-323850" lvl="0" marL="457200" rtl="0" algn="l">
              <a:spcBef>
                <a:spcPts val="0"/>
              </a:spcBef>
              <a:spcAft>
                <a:spcPts val="0"/>
              </a:spcAft>
              <a:buSzPts val="1500"/>
              <a:buChar char="●"/>
            </a:pPr>
            <a:r>
              <a:rPr lang="en" sz="1500"/>
              <a:t>Catastrophic</a:t>
            </a:r>
            <a:r>
              <a:rPr lang="en" sz="1500"/>
              <a:t> events keeps wiping out life before they can get </a:t>
            </a:r>
            <a:r>
              <a:rPr lang="en" sz="1500"/>
              <a:t>anywhere</a:t>
            </a:r>
            <a:r>
              <a:rPr lang="en" sz="1500"/>
              <a:t>, like gamma ray bursts </a:t>
            </a:r>
            <a:endParaRPr sz="1500"/>
          </a:p>
          <a:p>
            <a:pPr indent="0" lvl="0" marL="457200" rtl="0" algn="l">
              <a:spcBef>
                <a:spcPts val="1200"/>
              </a:spcBef>
              <a:spcAft>
                <a:spcPts val="1600"/>
              </a:spcAft>
              <a:buNone/>
            </a:pPr>
            <a:r>
              <a:t/>
            </a:r>
            <a:endParaRPr/>
          </a:p>
        </p:txBody>
      </p:sp>
      <p:pic>
        <p:nvPicPr>
          <p:cNvPr id="165" name="Google Shape;165;p18"/>
          <p:cNvPicPr preferRelativeResize="0"/>
          <p:nvPr/>
        </p:nvPicPr>
        <p:blipFill rotWithShape="1">
          <a:blip r:embed="rId3">
            <a:alphaModFix/>
          </a:blip>
          <a:srcRect b="24998" l="6159" r="11161" t="14880"/>
          <a:stretch/>
        </p:blipFill>
        <p:spPr>
          <a:xfrm>
            <a:off x="6518800" y="489850"/>
            <a:ext cx="2192225" cy="19594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Are Gamma Rays Bursts? </a:t>
            </a:r>
            <a:endParaRPr/>
          </a:p>
        </p:txBody>
      </p:sp>
      <p:sp>
        <p:nvSpPr>
          <p:cNvPr id="171" name="Google Shape;171;p1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They are bursts of gamma rays!</a:t>
            </a:r>
            <a:endParaRPr sz="1500"/>
          </a:p>
          <a:p>
            <a:pPr indent="-323850" lvl="1" marL="914400" rtl="0" algn="l">
              <a:spcBef>
                <a:spcPts val="0"/>
              </a:spcBef>
              <a:spcAft>
                <a:spcPts val="0"/>
              </a:spcAft>
              <a:buSzPts val="1500"/>
              <a:buChar char="○"/>
            </a:pPr>
            <a:r>
              <a:rPr lang="en" sz="1500"/>
              <a:t>Except in a few seconds they release more energy than the total output of our sun in 10 billion years </a:t>
            </a:r>
            <a:endParaRPr sz="1500"/>
          </a:p>
          <a:p>
            <a:pPr indent="-323850" lvl="0" marL="457200" rtl="0" algn="l">
              <a:spcBef>
                <a:spcPts val="0"/>
              </a:spcBef>
              <a:spcAft>
                <a:spcPts val="0"/>
              </a:spcAft>
              <a:buSzPts val="1500"/>
              <a:buChar char="●"/>
            </a:pPr>
            <a:r>
              <a:rPr lang="en" sz="1500"/>
              <a:t>Causese: </a:t>
            </a:r>
            <a:r>
              <a:rPr lang="en" sz="1500"/>
              <a:t>Colliding</a:t>
            </a:r>
            <a:r>
              <a:rPr lang="en" sz="1500"/>
              <a:t> neutron stars, colliding </a:t>
            </a:r>
            <a:r>
              <a:rPr lang="en" sz="1500"/>
              <a:t>black holes</a:t>
            </a:r>
            <a:r>
              <a:rPr lang="en" sz="1500"/>
              <a:t>, neutron and black hole collisions </a:t>
            </a:r>
            <a:endParaRPr sz="1500"/>
          </a:p>
          <a:p>
            <a:pPr indent="-323850" lvl="1" marL="914400" rtl="0" algn="l">
              <a:spcBef>
                <a:spcPts val="0"/>
              </a:spcBef>
              <a:spcAft>
                <a:spcPts val="0"/>
              </a:spcAft>
              <a:buSzPts val="1500"/>
              <a:buChar char="○"/>
            </a:pPr>
            <a:r>
              <a:rPr lang="en" sz="1500"/>
              <a:t>Fun fact: The black hole collision that resulted in the confirmation of </a:t>
            </a:r>
            <a:r>
              <a:rPr lang="en" sz="1500"/>
              <a:t>gravitational</a:t>
            </a:r>
            <a:r>
              <a:rPr lang="en" sz="1500"/>
              <a:t> ways released more energy than all the stars in the entire universe</a:t>
            </a:r>
            <a:endParaRPr sz="1500"/>
          </a:p>
          <a:p>
            <a:pPr indent="-323850" lvl="1" marL="914400" rtl="0" algn="l">
              <a:spcBef>
                <a:spcPts val="0"/>
              </a:spcBef>
              <a:spcAft>
                <a:spcPts val="0"/>
              </a:spcAft>
              <a:buSzPts val="1500"/>
              <a:buChar char="○"/>
            </a:pPr>
            <a:r>
              <a:rPr lang="en" sz="1500"/>
              <a:t>There's</a:t>
            </a:r>
            <a:r>
              <a:rPr lang="en" sz="1500"/>
              <a:t> about </a:t>
            </a:r>
            <a:r>
              <a:rPr lang="en" sz="1500">
                <a:solidFill>
                  <a:srgbClr val="222222"/>
                </a:solidFill>
                <a:highlight>
                  <a:srgbClr val="FFFFFF"/>
                </a:highlight>
                <a:latin typeface="Roboto"/>
                <a:ea typeface="Roboto"/>
                <a:cs typeface="Roboto"/>
                <a:sym typeface="Roboto"/>
              </a:rPr>
              <a:t>1,000,000,000,000,000,000,000 stars in the universe </a:t>
            </a:r>
            <a:r>
              <a:rPr lang="en" sz="1500">
                <a:solidFill>
                  <a:srgbClr val="222222"/>
                </a:solidFill>
                <a:highlight>
                  <a:srgbClr val="FFFFFF"/>
                </a:highlight>
                <a:latin typeface="Roboto"/>
                <a:ea typeface="Roboto"/>
                <a:cs typeface="Roboto"/>
                <a:sym typeface="Roboto"/>
              </a:rPr>
              <a:t>outputting</a:t>
            </a:r>
            <a:r>
              <a:rPr lang="en" sz="1500">
                <a:solidFill>
                  <a:srgbClr val="222222"/>
                </a:solidFill>
                <a:highlight>
                  <a:srgbClr val="FFFFFF"/>
                </a:highlight>
                <a:latin typeface="Roboto"/>
                <a:ea typeface="Roboto"/>
                <a:cs typeface="Roboto"/>
                <a:sym typeface="Roboto"/>
              </a:rPr>
              <a:t> around 1000000000000000000000000000000000000000000000000 </a:t>
            </a:r>
            <a:r>
              <a:rPr lang="en" sz="1500">
                <a:solidFill>
                  <a:srgbClr val="333333"/>
                </a:solidFill>
                <a:highlight>
                  <a:srgbClr val="FCFCFC"/>
                </a:highlight>
                <a:latin typeface="Georgia"/>
                <a:ea typeface="Georgia"/>
                <a:cs typeface="Georgia"/>
                <a:sym typeface="Georgia"/>
              </a:rPr>
              <a:t>W of energy </a:t>
            </a:r>
            <a:endParaRPr sz="1500"/>
          </a:p>
          <a:p>
            <a:pPr indent="0" lvl="0" marL="457200" rtl="0" algn="l">
              <a:spcBef>
                <a:spcPts val="1600"/>
              </a:spcBef>
              <a:spcAft>
                <a:spcPts val="1600"/>
              </a:spcAft>
              <a:buNone/>
            </a:pPr>
            <a:r>
              <a:t/>
            </a:r>
            <a:endParaRPr/>
          </a:p>
        </p:txBody>
      </p:sp>
      <p:pic>
        <p:nvPicPr>
          <p:cNvPr id="172" name="Google Shape;172;p19"/>
          <p:cNvPicPr preferRelativeResize="0"/>
          <p:nvPr/>
        </p:nvPicPr>
        <p:blipFill>
          <a:blip r:embed="rId3">
            <a:alphaModFix/>
          </a:blip>
          <a:stretch>
            <a:fillRect/>
          </a:stretch>
        </p:blipFill>
        <p:spPr>
          <a:xfrm>
            <a:off x="6633475" y="740200"/>
            <a:ext cx="1553875" cy="1165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screwed</a:t>
            </a:r>
            <a:endParaRPr/>
          </a:p>
        </p:txBody>
      </p:sp>
      <p:sp>
        <p:nvSpPr>
          <p:cNvPr id="178" name="Google Shape;178;p20"/>
          <p:cNvSpPr txBox="1"/>
          <p:nvPr>
            <p:ph idx="1" type="body"/>
          </p:nvPr>
        </p:nvSpPr>
        <p:spPr>
          <a:xfrm>
            <a:off x="344600" y="1693050"/>
            <a:ext cx="7505700" cy="2448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Barrier is in front of us</a:t>
            </a:r>
            <a:endParaRPr sz="2000"/>
          </a:p>
          <a:p>
            <a:pPr indent="-355600" lvl="0" marL="457200" rtl="0" algn="l">
              <a:spcBef>
                <a:spcPts val="0"/>
              </a:spcBef>
              <a:spcAft>
                <a:spcPts val="0"/>
              </a:spcAft>
              <a:buSzPts val="2000"/>
              <a:buChar char="●"/>
            </a:pPr>
            <a:r>
              <a:rPr lang="en" sz="2000"/>
              <a:t>Society collapses and war takes us back to the stone age</a:t>
            </a:r>
            <a:endParaRPr sz="2000"/>
          </a:p>
          <a:p>
            <a:pPr indent="-355600" lvl="0" marL="457200" rtl="0" algn="l">
              <a:spcBef>
                <a:spcPts val="0"/>
              </a:spcBef>
              <a:spcAft>
                <a:spcPts val="0"/>
              </a:spcAft>
              <a:buSzPts val="2000"/>
              <a:buChar char="●"/>
            </a:pPr>
            <a:r>
              <a:rPr lang="en" sz="2000"/>
              <a:t>AI kills us all</a:t>
            </a:r>
            <a:endParaRPr sz="2000"/>
          </a:p>
          <a:p>
            <a:pPr indent="-355600" lvl="0" marL="457200" rtl="0" algn="l">
              <a:spcBef>
                <a:spcPts val="0"/>
              </a:spcBef>
              <a:spcAft>
                <a:spcPts val="0"/>
              </a:spcAft>
              <a:buSzPts val="2000"/>
              <a:buChar char="●"/>
            </a:pPr>
            <a:r>
              <a:rPr lang="en" sz="2000"/>
              <a:t>Genetic engineering results in a lack of genetic diversity and we all die from one disease</a:t>
            </a:r>
            <a:endParaRPr sz="2000"/>
          </a:p>
          <a:p>
            <a:pPr indent="-355600" lvl="0" marL="457200" rtl="0" algn="l">
              <a:spcBef>
                <a:spcPts val="0"/>
              </a:spcBef>
              <a:spcAft>
                <a:spcPts val="0"/>
              </a:spcAft>
              <a:buSzPts val="2000"/>
              <a:buChar char="●"/>
            </a:pPr>
            <a:r>
              <a:rPr lang="en" sz="2000"/>
              <a:t>Superbugs wipes us out</a:t>
            </a:r>
            <a:endParaRPr sz="2000"/>
          </a:p>
          <a:p>
            <a:pPr indent="-355600" lvl="0" marL="457200" rtl="0" algn="l">
              <a:spcBef>
                <a:spcPts val="0"/>
              </a:spcBef>
              <a:spcAft>
                <a:spcPts val="0"/>
              </a:spcAft>
              <a:buSzPts val="2000"/>
              <a:buChar char="●"/>
            </a:pPr>
            <a:r>
              <a:rPr lang="en" sz="2000"/>
              <a:t>Pollution wipes us out</a:t>
            </a:r>
            <a:endParaRPr sz="2000"/>
          </a:p>
          <a:p>
            <a:pPr indent="-355600" lvl="0" marL="457200" rtl="0" algn="l">
              <a:spcBef>
                <a:spcPts val="0"/>
              </a:spcBef>
              <a:spcAft>
                <a:spcPts val="0"/>
              </a:spcAft>
              <a:buSzPts val="2000"/>
              <a:buChar char="●"/>
            </a:pPr>
            <a:r>
              <a:rPr lang="en" sz="2000"/>
              <a:t>Other </a:t>
            </a:r>
            <a:endParaRPr sz="2000"/>
          </a:p>
          <a:p>
            <a:pPr indent="0" lvl="0" marL="457200" rtl="0" algn="l">
              <a:spcBef>
                <a:spcPts val="1600"/>
              </a:spcBef>
              <a:spcAft>
                <a:spcPts val="1600"/>
              </a:spcAft>
              <a:buNone/>
            </a:pPr>
            <a:r>
              <a:t/>
            </a:r>
            <a:endParaRPr/>
          </a:p>
        </p:txBody>
      </p:sp>
      <p:pic>
        <p:nvPicPr>
          <p:cNvPr id="179" name="Google Shape;179;p20"/>
          <p:cNvPicPr preferRelativeResize="0"/>
          <p:nvPr/>
        </p:nvPicPr>
        <p:blipFill>
          <a:blip r:embed="rId3">
            <a:alphaModFix/>
          </a:blip>
          <a:stretch>
            <a:fillRect/>
          </a:stretch>
        </p:blipFill>
        <p:spPr>
          <a:xfrm>
            <a:off x="5633325" y="3168746"/>
            <a:ext cx="3176573" cy="16726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Close Were We</a:t>
            </a:r>
            <a:endParaRPr/>
          </a:p>
        </p:txBody>
      </p:sp>
      <p:sp>
        <p:nvSpPr>
          <p:cNvPr id="185" name="Google Shape;185;p21"/>
          <p:cNvSpPr txBox="1"/>
          <p:nvPr>
            <p:ph idx="1" type="body"/>
          </p:nvPr>
        </p:nvSpPr>
        <p:spPr>
          <a:xfrm>
            <a:off x="681375" y="1975400"/>
            <a:ext cx="5760900" cy="2448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The US has alone has lost 8 nuclear bombs</a:t>
            </a:r>
            <a:endParaRPr sz="1500"/>
          </a:p>
          <a:p>
            <a:pPr indent="-323850" lvl="0" marL="457200" rtl="0" algn="l">
              <a:lnSpc>
                <a:spcPct val="128000"/>
              </a:lnSpc>
              <a:spcBef>
                <a:spcPts val="0"/>
              </a:spcBef>
              <a:spcAft>
                <a:spcPts val="0"/>
              </a:spcAft>
              <a:buClr>
                <a:srgbClr val="111111"/>
              </a:buClr>
              <a:buSzPts val="1500"/>
              <a:buChar char="●"/>
            </a:pPr>
            <a:r>
              <a:rPr lang="en" sz="1500">
                <a:solidFill>
                  <a:srgbClr val="111111"/>
                </a:solidFill>
                <a:highlight>
                  <a:srgbClr val="FFFFFF"/>
                </a:highlight>
              </a:rPr>
              <a:t>October 27, 1962: Soviet Sub Commander ordered nuclear </a:t>
            </a:r>
            <a:r>
              <a:rPr lang="en" sz="1500">
                <a:solidFill>
                  <a:srgbClr val="111111"/>
                </a:solidFill>
                <a:highlight>
                  <a:srgbClr val="FFFFFF"/>
                </a:highlight>
              </a:rPr>
              <a:t>missiles</a:t>
            </a:r>
            <a:r>
              <a:rPr lang="en" sz="1500">
                <a:solidFill>
                  <a:srgbClr val="111111"/>
                </a:solidFill>
                <a:highlight>
                  <a:srgbClr val="FFFFFF"/>
                </a:highlight>
              </a:rPr>
              <a:t> to be fired, 2 out of the 3 switches were flipped. Most subs only require 2 flips. </a:t>
            </a:r>
            <a:endParaRPr sz="1500">
              <a:solidFill>
                <a:srgbClr val="111111"/>
              </a:solidFill>
              <a:highlight>
                <a:srgbClr val="FFFFFF"/>
              </a:highlight>
            </a:endParaRPr>
          </a:p>
          <a:p>
            <a:pPr indent="-323850" lvl="0" marL="457200" rtl="0" algn="l">
              <a:lnSpc>
                <a:spcPct val="128000"/>
              </a:lnSpc>
              <a:spcBef>
                <a:spcPts val="0"/>
              </a:spcBef>
              <a:spcAft>
                <a:spcPts val="0"/>
              </a:spcAft>
              <a:buClr>
                <a:srgbClr val="111111"/>
              </a:buClr>
              <a:buSzPts val="1500"/>
              <a:buChar char="●"/>
            </a:pPr>
            <a:r>
              <a:rPr lang="en" sz="1500">
                <a:solidFill>
                  <a:srgbClr val="111111"/>
                </a:solidFill>
                <a:highlight>
                  <a:srgbClr val="FFFFFF"/>
                </a:highlight>
              </a:rPr>
              <a:t>September 26, 1983 - A Soviet colonel refused to make the phone call that will trigger a </a:t>
            </a:r>
            <a:r>
              <a:rPr lang="en" sz="1500">
                <a:solidFill>
                  <a:srgbClr val="111111"/>
                </a:solidFill>
                <a:highlight>
                  <a:srgbClr val="FFFFFF"/>
                </a:highlight>
              </a:rPr>
              <a:t>retaliatory</a:t>
            </a:r>
            <a:r>
              <a:rPr lang="en" sz="1500">
                <a:solidFill>
                  <a:srgbClr val="111111"/>
                </a:solidFill>
                <a:highlight>
                  <a:srgbClr val="FFFFFF"/>
                </a:highlight>
              </a:rPr>
              <a:t> strike against the US </a:t>
            </a:r>
            <a:endParaRPr sz="1500">
              <a:solidFill>
                <a:srgbClr val="111111"/>
              </a:solidFill>
              <a:highlight>
                <a:srgbClr val="FFFFFF"/>
              </a:highlight>
            </a:endParaRPr>
          </a:p>
          <a:p>
            <a:pPr indent="0" lvl="0" marL="0" rtl="0" algn="l">
              <a:lnSpc>
                <a:spcPct val="128000"/>
              </a:lnSpc>
              <a:spcBef>
                <a:spcPts val="0"/>
              </a:spcBef>
              <a:spcAft>
                <a:spcPts val="0"/>
              </a:spcAft>
              <a:buNone/>
            </a:pPr>
            <a:r>
              <a:t/>
            </a:r>
            <a:endParaRPr b="1" sz="1700">
              <a:solidFill>
                <a:srgbClr val="111111"/>
              </a:solidFill>
              <a:highlight>
                <a:srgbClr val="FFFFFF"/>
              </a:highlight>
              <a:latin typeface="Arial"/>
              <a:ea typeface="Arial"/>
              <a:cs typeface="Arial"/>
              <a:sym typeface="Arial"/>
            </a:endParaRPr>
          </a:p>
          <a:p>
            <a:pPr indent="0" lvl="0" marL="0" rtl="0" algn="l">
              <a:lnSpc>
                <a:spcPct val="128000"/>
              </a:lnSpc>
              <a:spcBef>
                <a:spcPts val="0"/>
              </a:spcBef>
              <a:spcAft>
                <a:spcPts val="0"/>
              </a:spcAft>
              <a:buNone/>
            </a:pPr>
            <a:r>
              <a:t/>
            </a:r>
            <a:endParaRPr b="1" sz="1700">
              <a:solidFill>
                <a:srgbClr val="111111"/>
              </a:solidFill>
              <a:highlight>
                <a:srgbClr val="FFFFFF"/>
              </a:highlight>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186" name="Google Shape;186;p21"/>
          <p:cNvPicPr preferRelativeResize="0"/>
          <p:nvPr/>
        </p:nvPicPr>
        <p:blipFill rotWithShape="1">
          <a:blip r:embed="rId3">
            <a:alphaModFix/>
          </a:blip>
          <a:srcRect b="16964" l="15206" r="67382" t="21727"/>
          <a:stretch/>
        </p:blipFill>
        <p:spPr>
          <a:xfrm>
            <a:off x="6978025" y="1423687"/>
            <a:ext cx="1592050" cy="31534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